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025D3-B7EF-4DE0-847A-9CF1A98B2A67}" type="datetimeFigureOut">
              <a:rPr lang="es-CL" smtClean="0"/>
              <a:t>20-12-2021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9B48D-5528-4B41-A893-849B1C6BDDF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23269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025D3-B7EF-4DE0-847A-9CF1A98B2A67}" type="datetimeFigureOut">
              <a:rPr lang="es-CL" smtClean="0"/>
              <a:t>20-12-2021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9B48D-5528-4B41-A893-849B1C6BDDF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9224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025D3-B7EF-4DE0-847A-9CF1A98B2A67}" type="datetimeFigureOut">
              <a:rPr lang="es-CL" smtClean="0"/>
              <a:t>20-12-2021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9B48D-5528-4B41-A893-849B1C6BDDF0}" type="slidenum">
              <a:rPr lang="es-CL" smtClean="0"/>
              <a:t>‹Nº›</a:t>
            </a:fld>
            <a:endParaRPr lang="es-C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932868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025D3-B7EF-4DE0-847A-9CF1A98B2A67}" type="datetimeFigureOut">
              <a:rPr lang="es-CL" smtClean="0"/>
              <a:t>20-12-2021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9B48D-5528-4B41-A893-849B1C6BDDF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597503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025D3-B7EF-4DE0-847A-9CF1A98B2A67}" type="datetimeFigureOut">
              <a:rPr lang="es-CL" smtClean="0"/>
              <a:t>20-12-2021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9B48D-5528-4B41-A893-849B1C6BDDF0}" type="slidenum">
              <a:rPr lang="es-CL" smtClean="0"/>
              <a:t>‹Nº›</a:t>
            </a:fld>
            <a:endParaRPr lang="es-C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25494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025D3-B7EF-4DE0-847A-9CF1A98B2A67}" type="datetimeFigureOut">
              <a:rPr lang="es-CL" smtClean="0"/>
              <a:t>20-12-2021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9B48D-5528-4B41-A893-849B1C6BDDF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307532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025D3-B7EF-4DE0-847A-9CF1A98B2A67}" type="datetimeFigureOut">
              <a:rPr lang="es-CL" smtClean="0"/>
              <a:t>20-12-2021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9B48D-5528-4B41-A893-849B1C6BDDF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723303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025D3-B7EF-4DE0-847A-9CF1A98B2A67}" type="datetimeFigureOut">
              <a:rPr lang="es-CL" smtClean="0"/>
              <a:t>20-12-2021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9B48D-5528-4B41-A893-849B1C6BDDF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28603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025D3-B7EF-4DE0-847A-9CF1A98B2A67}" type="datetimeFigureOut">
              <a:rPr lang="es-CL" smtClean="0"/>
              <a:t>20-12-2021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9B48D-5528-4B41-A893-849B1C6BDDF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1949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025D3-B7EF-4DE0-847A-9CF1A98B2A67}" type="datetimeFigureOut">
              <a:rPr lang="es-CL" smtClean="0"/>
              <a:t>20-12-2021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9B48D-5528-4B41-A893-849B1C6BDDF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79812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025D3-B7EF-4DE0-847A-9CF1A98B2A67}" type="datetimeFigureOut">
              <a:rPr lang="es-CL" smtClean="0"/>
              <a:t>20-12-2021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9B48D-5528-4B41-A893-849B1C6BDDF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7923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025D3-B7EF-4DE0-847A-9CF1A98B2A67}" type="datetimeFigureOut">
              <a:rPr lang="es-CL" smtClean="0"/>
              <a:t>20-12-2021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9B48D-5528-4B41-A893-849B1C6BDDF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0273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025D3-B7EF-4DE0-847A-9CF1A98B2A67}" type="datetimeFigureOut">
              <a:rPr lang="es-CL" smtClean="0"/>
              <a:t>20-12-2021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9B48D-5528-4B41-A893-849B1C6BDDF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12129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025D3-B7EF-4DE0-847A-9CF1A98B2A67}" type="datetimeFigureOut">
              <a:rPr lang="es-CL" smtClean="0"/>
              <a:t>20-12-2021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9B48D-5528-4B41-A893-849B1C6BDDF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54174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025D3-B7EF-4DE0-847A-9CF1A98B2A67}" type="datetimeFigureOut">
              <a:rPr lang="es-CL" smtClean="0"/>
              <a:t>20-12-2021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9B48D-5528-4B41-A893-849B1C6BDDF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51020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9B48D-5528-4B41-A893-849B1C6BDDF0}" type="slidenum">
              <a:rPr lang="es-CL" smtClean="0"/>
              <a:t>‹Nº›</a:t>
            </a:fld>
            <a:endParaRPr lang="es-C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025D3-B7EF-4DE0-847A-9CF1A98B2A67}" type="datetimeFigureOut">
              <a:rPr lang="es-CL" smtClean="0"/>
              <a:t>20-12-2021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00083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025D3-B7EF-4DE0-847A-9CF1A98B2A67}" type="datetimeFigureOut">
              <a:rPr lang="es-CL" smtClean="0"/>
              <a:t>20-12-2021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D39B48D-5528-4B41-A893-849B1C6BDDF0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87773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3" r:id="rId1"/>
    <p:sldLayoutId id="2147483954" r:id="rId2"/>
    <p:sldLayoutId id="2147483955" r:id="rId3"/>
    <p:sldLayoutId id="2147483956" r:id="rId4"/>
    <p:sldLayoutId id="2147483957" r:id="rId5"/>
    <p:sldLayoutId id="2147483958" r:id="rId6"/>
    <p:sldLayoutId id="2147483959" r:id="rId7"/>
    <p:sldLayoutId id="2147483960" r:id="rId8"/>
    <p:sldLayoutId id="2147483961" r:id="rId9"/>
    <p:sldLayoutId id="2147483962" r:id="rId10"/>
    <p:sldLayoutId id="2147483963" r:id="rId11"/>
    <p:sldLayoutId id="2147483964" r:id="rId12"/>
    <p:sldLayoutId id="2147483965" r:id="rId13"/>
    <p:sldLayoutId id="2147483966" r:id="rId14"/>
    <p:sldLayoutId id="2147483967" r:id="rId15"/>
    <p:sldLayoutId id="214748396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ED8FD3-648C-4475-861C-2AF4D09740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s-CL" dirty="0"/>
              <a:t>ASAMBLEA</a:t>
            </a:r>
            <a:br>
              <a:rPr lang="es-CL" dirty="0"/>
            </a:br>
            <a:r>
              <a:rPr lang="es-CL" dirty="0"/>
              <a:t> AFUF</a:t>
            </a:r>
            <a:br>
              <a:rPr lang="es-CL" dirty="0"/>
            </a:br>
            <a:r>
              <a:rPr lang="es-CL" dirty="0"/>
              <a:t>13-12-2021</a:t>
            </a:r>
            <a:br>
              <a:rPr lang="es-CL" dirty="0"/>
            </a:br>
            <a:r>
              <a:rPr lang="es-CL" dirty="0"/>
              <a:t>16:00 HORAS</a:t>
            </a:r>
          </a:p>
        </p:txBody>
      </p:sp>
    </p:spTree>
    <p:extLst>
      <p:ext uri="{BB962C8B-B14F-4D97-AF65-F5344CB8AC3E}">
        <p14:creationId xmlns:p14="http://schemas.microsoft.com/office/powerpoint/2010/main" val="207686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E5A80D-3B4C-48E8-ABC4-AB5E380A02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7472"/>
          </a:xfrm>
        </p:spPr>
        <p:txBody>
          <a:bodyPr/>
          <a:lstStyle/>
          <a:p>
            <a:r>
              <a:rPr lang="es-CL" dirty="0"/>
              <a:t>TABLA: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22A16FE-E8F4-4464-8934-E23E8403C7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17073"/>
            <a:ext cx="8596668" cy="4724290"/>
          </a:xfrm>
        </p:spPr>
        <p:txBody>
          <a:bodyPr>
            <a:normAutofit/>
          </a:bodyPr>
          <a:lstStyle/>
          <a:p>
            <a:r>
              <a:rPr lang="es-CL" sz="3200" dirty="0"/>
              <a:t>1. Reajuste de remuneraciones del Sector Público</a:t>
            </a:r>
          </a:p>
          <a:p>
            <a:r>
              <a:rPr lang="es-CL" sz="3200" dirty="0"/>
              <a:t>2. Bono </a:t>
            </a:r>
            <a:r>
              <a:rPr lang="es-CL" sz="3200" dirty="0" err="1"/>
              <a:t>Ufro</a:t>
            </a:r>
            <a:endParaRPr lang="es-CL" sz="3200" dirty="0"/>
          </a:p>
          <a:p>
            <a:r>
              <a:rPr lang="es-CL" sz="3200" dirty="0"/>
              <a:t>3. Concurso cargos vacantes</a:t>
            </a:r>
          </a:p>
          <a:p>
            <a:r>
              <a:rPr lang="es-CL" sz="3200" dirty="0"/>
              <a:t>4. Convocatoria elecciones</a:t>
            </a:r>
          </a:p>
          <a:p>
            <a:r>
              <a:rPr lang="es-CL" sz="3200" dirty="0"/>
              <a:t>5. Varios.</a:t>
            </a:r>
          </a:p>
        </p:txBody>
      </p:sp>
    </p:spTree>
    <p:extLst>
      <p:ext uri="{BB962C8B-B14F-4D97-AF65-F5344CB8AC3E}">
        <p14:creationId xmlns:p14="http://schemas.microsoft.com/office/powerpoint/2010/main" val="1085577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9B337E-D1A2-4D4E-BE39-F96A984269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66194"/>
          </a:xfrm>
        </p:spPr>
        <p:txBody>
          <a:bodyPr/>
          <a:lstStyle/>
          <a:p>
            <a:r>
              <a:rPr lang="es-CL" dirty="0"/>
              <a:t>Reajuste remuneraciones Sector Público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B2ADED3D-083E-40CE-A4DB-FADBB02691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228" y="1411048"/>
            <a:ext cx="10343625" cy="4923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722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0BB0E7-0F23-41E4-BFA5-1F5F04835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7806"/>
          </a:xfrm>
        </p:spPr>
        <p:txBody>
          <a:bodyPr/>
          <a:lstStyle/>
          <a:p>
            <a:r>
              <a:rPr lang="es-CL" dirty="0"/>
              <a:t>Bonos </a:t>
            </a:r>
            <a:r>
              <a:rPr lang="es-CL" dirty="0" err="1"/>
              <a:t>Ufro</a:t>
            </a:r>
            <a:r>
              <a:rPr lang="es-CL" dirty="0"/>
              <a:t>:  año 2022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025167C-9C2F-49C8-84F0-8B1D1D6B3B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67406"/>
            <a:ext cx="9548846" cy="5050171"/>
          </a:xfrm>
        </p:spPr>
        <p:txBody>
          <a:bodyPr/>
          <a:lstStyle/>
          <a:p>
            <a:r>
              <a:rPr lang="es-CL" sz="2400" dirty="0">
                <a:highlight>
                  <a:srgbClr val="FFFF00"/>
                </a:highlight>
              </a:rPr>
              <a:t>1.Bono mes de Enero</a:t>
            </a:r>
            <a:r>
              <a:rPr lang="es-CL" sz="2400" dirty="0"/>
              <a:t>: forma de cálculo:</a:t>
            </a:r>
          </a:p>
          <a:p>
            <a:r>
              <a:rPr lang="es-CL" sz="2400" dirty="0"/>
              <a:t>Cantidad horas jornada x valor repartidor</a:t>
            </a:r>
          </a:p>
          <a:p>
            <a:r>
              <a:rPr lang="es-CL" sz="2400" dirty="0"/>
              <a:t>Ejemplo:  44 horas por $10.000 = $440.000.-</a:t>
            </a:r>
          </a:p>
          <a:p>
            <a:r>
              <a:rPr lang="es-CL" sz="2400" dirty="0"/>
              <a:t>Piso mínimo bono para jornada parcial inferior a 8 horas $100.000.-</a:t>
            </a:r>
          </a:p>
          <a:p>
            <a:r>
              <a:rPr lang="es-CL" sz="2400" dirty="0"/>
              <a:t>Sin diferenciar entre estamentos administrativo y académico.</a:t>
            </a:r>
          </a:p>
          <a:p>
            <a:r>
              <a:rPr lang="es-CL" sz="2400" dirty="0">
                <a:highlight>
                  <a:srgbClr val="FFFF00"/>
                </a:highlight>
              </a:rPr>
              <a:t>2. Bono Agosto: </a:t>
            </a:r>
            <a:r>
              <a:rPr lang="es-CL" sz="2400" dirty="0"/>
              <a:t>mantener y  cambiar concepto asignación prestación de servicios, por bono.</a:t>
            </a:r>
          </a:p>
          <a:p>
            <a:r>
              <a:rPr lang="es-CL" sz="2400" dirty="0"/>
              <a:t>3. Propuesta a futuro de bonos.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658219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372A26-F1ED-43E1-98BF-B2244CEFC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Concurso cargos vacantes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DCCA6A2-3F9B-4532-95F6-61E3A994CB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162952" cy="3342589"/>
          </a:xfrm>
        </p:spPr>
        <p:txBody>
          <a:bodyPr>
            <a:normAutofit/>
          </a:bodyPr>
          <a:lstStyle/>
          <a:p>
            <a:r>
              <a:rPr lang="es-CL" sz="2800" dirty="0"/>
              <a:t>1. Es requisito para aplicar nueva escala.</a:t>
            </a:r>
          </a:p>
          <a:p>
            <a:r>
              <a:rPr lang="es-CL" sz="2800" dirty="0"/>
              <a:t>2. Proceso de multi concursabilidad.</a:t>
            </a:r>
          </a:p>
          <a:p>
            <a:r>
              <a:rPr lang="es-CL" sz="2800" dirty="0"/>
              <a:t>3. Se espera consulta de contraloría para iniciar proceso.</a:t>
            </a:r>
          </a:p>
        </p:txBody>
      </p:sp>
    </p:spTree>
    <p:extLst>
      <p:ext uri="{BB962C8B-B14F-4D97-AF65-F5344CB8AC3E}">
        <p14:creationId xmlns:p14="http://schemas.microsoft.com/office/powerpoint/2010/main" val="4185641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3A5931-1C5E-4C07-8B56-CDF139C97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720" y="89483"/>
            <a:ext cx="8596668" cy="699083"/>
          </a:xfrm>
        </p:spPr>
        <p:txBody>
          <a:bodyPr/>
          <a:lstStyle/>
          <a:p>
            <a:r>
              <a:rPr lang="es-CL" dirty="0"/>
              <a:t>Convocatoria elecciones: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8A82FD3-8CCE-409F-B1A2-991AADDCB8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721" y="788566"/>
            <a:ext cx="9834070" cy="5738069"/>
          </a:xfrm>
        </p:spPr>
        <p:txBody>
          <a:bodyPr>
            <a:normAutofit fontScale="47500" lnSpcReduction="20000"/>
          </a:bodyPr>
          <a:lstStyle/>
          <a:p>
            <a:r>
              <a:rPr lang="es-ES" sz="3600" b="1" dirty="0"/>
              <a:t>Período 2022-2024, conforme a los estatutos y Ley Número 19.296:</a:t>
            </a:r>
          </a:p>
          <a:p>
            <a:r>
              <a:rPr lang="es-ES" sz="3600" b="1" dirty="0"/>
              <a:t>1)	Los candidatos deberán cumplir con los requisitos estipulados en los estatutos de AFUF y los consignados en la Ley </a:t>
            </a:r>
            <a:r>
              <a:rPr lang="es-ES" sz="3600" b="1" dirty="0" err="1"/>
              <a:t>Nº</a:t>
            </a:r>
            <a:r>
              <a:rPr lang="es-ES" sz="3600" b="1" dirty="0"/>
              <a:t> 19.296 de Asociaciones de Funcionarios Públicos. </a:t>
            </a:r>
          </a:p>
          <a:p>
            <a:r>
              <a:rPr lang="es-ES" sz="3600" b="1" dirty="0"/>
              <a:t>2)	La inscripción de los candidatos, se recibirán desde el día Martes 14 de diciembre de 2021, hasta las el Lunes 03 de enero de 2022, ambas fechas inclusive. </a:t>
            </a:r>
          </a:p>
          <a:p>
            <a:r>
              <a:rPr lang="es-ES" sz="3600" b="1" dirty="0"/>
              <a:t>3)	Las candidaturas deberán ser patrocinada por un mínimo de dos asociados, quienes no podrán patrocinar más de un candidato.</a:t>
            </a:r>
          </a:p>
          <a:p>
            <a:r>
              <a:rPr lang="es-ES" sz="3600" b="1" dirty="0"/>
              <a:t>4)	La recepción de inscripciones de candidatos, será realizada por la secretaria general de AFUF, Sra. Patricia Bello Rodríguez, en la Escuela de Pedagogía </a:t>
            </a:r>
            <a:r>
              <a:rPr lang="es-ES" sz="3600" b="1" dirty="0" err="1"/>
              <a:t>Ufro</a:t>
            </a:r>
            <a:r>
              <a:rPr lang="es-ES" sz="3600" b="1" dirty="0"/>
              <a:t>.</a:t>
            </a:r>
          </a:p>
          <a:p>
            <a:r>
              <a:rPr lang="es-ES" sz="3600" b="1" dirty="0"/>
              <a:t>5)	La difusión de las candidaturas se realizará desde el martes 04 de enero de 2022 hasta el lunes 12 de enero de 2022.</a:t>
            </a:r>
          </a:p>
          <a:p>
            <a:r>
              <a:rPr lang="es-ES" sz="3600" b="1" dirty="0"/>
              <a:t>6)	Tendrán derecho a voto para elegir al Directorio, todos aquellos funcionarios que se encontraren afiliados a la Asociación, con una anticipación de a lo menos treinta días a la fecha de la elección y con sus cuotas al día. Cada Asociado tendrá derecho a un voto, en el que deberá marcar 3 preferencias.</a:t>
            </a:r>
          </a:p>
          <a:p>
            <a:r>
              <a:rPr lang="es-ES" sz="3600" b="1" dirty="0"/>
              <a:t>7)	La votación se realizará el día viernes 14 de enero de 2022, a partir de las 09:00 horas y hasta las 16:00 horas, en los lugares de votación que establezca la Comisión Electoral.</a:t>
            </a:r>
          </a:p>
          <a:p>
            <a:endParaRPr lang="es-CL" b="1" dirty="0"/>
          </a:p>
        </p:txBody>
      </p:sp>
    </p:spTree>
    <p:extLst>
      <p:ext uri="{BB962C8B-B14F-4D97-AF65-F5344CB8AC3E}">
        <p14:creationId xmlns:p14="http://schemas.microsoft.com/office/powerpoint/2010/main" val="113041182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</TotalTime>
  <Words>412</Words>
  <Application>Microsoft Office PowerPoint</Application>
  <PresentationFormat>Panorámica</PresentationFormat>
  <Paragraphs>29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Faceta</vt:lpstr>
      <vt:lpstr>ASAMBLEA  AFUF 13-12-2021 16:00 HORAS</vt:lpstr>
      <vt:lpstr>TABLA:</vt:lpstr>
      <vt:lpstr>Reajuste remuneraciones Sector Público</vt:lpstr>
      <vt:lpstr>Bonos Ufro:  año 2022</vt:lpstr>
      <vt:lpstr>Concurso cargos vacantes</vt:lpstr>
      <vt:lpstr>Convocatoria elecciones: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Asamblea AFUF 13-12-2021</dc:title>
  <dc:creator>PC</dc:creator>
  <cp:lastModifiedBy>isaias ancamil</cp:lastModifiedBy>
  <cp:revision>9</cp:revision>
  <dcterms:created xsi:type="dcterms:W3CDTF">2021-12-10T21:17:25Z</dcterms:created>
  <dcterms:modified xsi:type="dcterms:W3CDTF">2021-12-20T19:15:17Z</dcterms:modified>
</cp:coreProperties>
</file>